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26"/>
  </p:notesMasterIdLst>
  <p:handoutMasterIdLst>
    <p:handoutMasterId r:id="rId27"/>
  </p:handoutMasterIdLst>
  <p:sldIdLst>
    <p:sldId id="280" r:id="rId4"/>
    <p:sldId id="263" r:id="rId5"/>
    <p:sldId id="293" r:id="rId6"/>
    <p:sldId id="282" r:id="rId7"/>
    <p:sldId id="283" r:id="rId8"/>
    <p:sldId id="296" r:id="rId9"/>
    <p:sldId id="297" r:id="rId10"/>
    <p:sldId id="294" r:id="rId11"/>
    <p:sldId id="284" r:id="rId12"/>
    <p:sldId id="271" r:id="rId13"/>
    <p:sldId id="298" r:id="rId14"/>
    <p:sldId id="287" r:id="rId15"/>
    <p:sldId id="295" r:id="rId16"/>
    <p:sldId id="279" r:id="rId17"/>
    <p:sldId id="288" r:id="rId18"/>
    <p:sldId id="289" r:id="rId19"/>
    <p:sldId id="292" r:id="rId20"/>
    <p:sldId id="301" r:id="rId21"/>
    <p:sldId id="302" r:id="rId22"/>
    <p:sldId id="299" r:id="rId23"/>
    <p:sldId id="286" r:id="rId24"/>
    <p:sldId id="300" r:id="rId25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D01"/>
    <a:srgbClr val="808080"/>
    <a:srgbClr val="1F77B4"/>
    <a:srgbClr val="E34829"/>
    <a:srgbClr val="006699"/>
    <a:srgbClr val="DEE7EC"/>
    <a:srgbClr val="ABFFFF"/>
    <a:srgbClr val="A7DDE9"/>
    <a:srgbClr val="0086BB"/>
    <a:srgbClr val="0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>
      <p:cViewPr varScale="1">
        <p:scale>
          <a:sx n="109" d="100"/>
          <a:sy n="109" d="100"/>
        </p:scale>
        <p:origin x="1152" y="10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07.01.2019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07.01.2019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07.01.2019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07.01.2019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07.01.2019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07.01.2019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07.01.2019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image" Target="../media/image21.jpe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emf"/><Relationship Id="rId3" Type="http://schemas.openxmlformats.org/officeDocument/2006/relationships/image" Target="../media/image29.jp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emf"/><Relationship Id="rId5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6.png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Multimode strong coupling of laser-cooled 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104902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512" y="1595120"/>
            <a:ext cx="7021830" cy="143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atom cooperativity</a:t>
            </a:r>
            <a:endParaRPr sz="2200" dirty="0">
              <a:latin typeface="Arial"/>
              <a:cs typeface="Arial"/>
            </a:endParaRPr>
          </a:p>
          <a:p>
            <a:pPr marL="1179830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"/>
                <a:cs typeface="Arial"/>
              </a:rPr>
              <a:t>,</a:t>
            </a:r>
          </a:p>
          <a:p>
            <a:pPr marL="1527810">
              <a:lnSpc>
                <a:spcPct val="100000"/>
              </a:lnSpc>
              <a:spcBef>
                <a:spcPts val="149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Increase </a:t>
            </a:r>
            <a:r>
              <a:rPr sz="2200" i="1" dirty="0">
                <a:latin typeface="Arial"/>
                <a:cs typeface="Arial"/>
              </a:rPr>
              <a:t>l </a:t>
            </a:r>
            <a:r>
              <a:rPr sz="2200" spc="-5" dirty="0">
                <a:latin typeface="Arial"/>
                <a:cs typeface="Arial"/>
              </a:rPr>
              <a:t>(decrease FSR) at 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(almost)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379" y="3167379"/>
            <a:ext cx="5795010" cy="302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040" y="6254750"/>
            <a:ext cx="441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Schneeweiss </a:t>
            </a:r>
            <a:r>
              <a:rPr sz="1800" i="1" spc="-5" dirty="0">
                <a:latin typeface="Arial"/>
                <a:cs typeface="Arial"/>
              </a:rPr>
              <a:t>et </a:t>
            </a:r>
            <a:r>
              <a:rPr sz="1800" i="1" spc="-10" dirty="0">
                <a:latin typeface="Arial"/>
                <a:cs typeface="Arial"/>
              </a:rPr>
              <a:t>al., </a:t>
            </a:r>
            <a:r>
              <a:rPr sz="1800" i="1" spc="-5" dirty="0">
                <a:latin typeface="Arial"/>
                <a:cs typeface="Arial"/>
              </a:rPr>
              <a:t>Opt. Lett. </a:t>
            </a:r>
            <a:r>
              <a:rPr sz="1800" b="1" i="1" spc="-10" dirty="0">
                <a:latin typeface="Arial"/>
                <a:cs typeface="Arial"/>
              </a:rPr>
              <a:t>42</a:t>
            </a:r>
            <a:r>
              <a:rPr sz="1800" i="1" spc="-10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85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(2017)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3229" y="4089400"/>
            <a:ext cx="4148454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sz="1800" spc="-10" dirty="0">
                <a:solidFill>
                  <a:srgbClr val="4779FF"/>
                </a:solidFill>
                <a:latin typeface="Arial"/>
                <a:cs typeface="Arial"/>
              </a:rPr>
              <a:t>Multimode</a:t>
            </a:r>
            <a:endParaRPr sz="1800">
              <a:latin typeface="Arial"/>
              <a:cs typeface="Arial"/>
            </a:endParaRPr>
          </a:p>
          <a:p>
            <a:pPr marL="2146300">
              <a:lnSpc>
                <a:spcPts val="2345"/>
              </a:lnSpc>
            </a:pPr>
            <a:r>
              <a:rPr sz="2200" spc="-5" dirty="0">
                <a:latin typeface="Arial"/>
                <a:cs typeface="Arial"/>
              </a:rPr>
              <a:t>Accessible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with: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829" y="52959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6829" y="4622800"/>
            <a:ext cx="206502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06070" indent="-293370">
              <a:lnSpc>
                <a:spcPct val="100000"/>
              </a:lnSpc>
              <a:spcBef>
                <a:spcPts val="1060"/>
              </a:spcBef>
              <a:buSzPct val="45454"/>
              <a:buFont typeface="Calibri"/>
              <a:buChar char="●"/>
              <a:tabLst>
                <a:tab pos="305435" algn="l"/>
                <a:tab pos="306070" algn="l"/>
              </a:tabLst>
            </a:pPr>
            <a:r>
              <a:rPr sz="2200" i="1" dirty="0">
                <a:latin typeface="Arial"/>
                <a:cs typeface="Arial"/>
              </a:rPr>
              <a:t>l </a:t>
            </a:r>
            <a:r>
              <a:rPr sz="2200" dirty="0">
                <a:latin typeface="Arial"/>
                <a:cs typeface="Arial"/>
              </a:rPr>
              <a:t>~ 30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960"/>
              </a:spcBef>
            </a:pPr>
            <a:r>
              <a:rPr sz="2200" dirty="0">
                <a:latin typeface="Arial"/>
                <a:cs typeface="Arial"/>
              </a:rPr>
              <a:t>N ~ </a:t>
            </a:r>
            <a:r>
              <a:rPr sz="2200" spc="-5" dirty="0">
                <a:latin typeface="Arial"/>
                <a:cs typeface="Arial"/>
              </a:rPr>
              <a:t>300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7062" y="1527810"/>
            <a:ext cx="1203960" cy="53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742" y="2123439"/>
            <a:ext cx="1093470" cy="29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4122" y="2062479"/>
            <a:ext cx="2496819" cy="425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0" y="3657600"/>
            <a:ext cx="1531620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/>
              <a:t>How </a:t>
            </a:r>
            <a:r>
              <a:rPr lang="en-GB" dirty="0"/>
              <a:t>to </a:t>
            </a:r>
            <a:r>
              <a:rPr lang="en-GB" spc="-5" dirty="0"/>
              <a:t>reach </a:t>
            </a:r>
            <a:r>
              <a:rPr lang="en-GB" dirty="0"/>
              <a:t>g &gt;</a:t>
            </a:r>
            <a:r>
              <a:rPr lang="en-GB" spc="-95" dirty="0"/>
              <a:t> </a:t>
            </a:r>
            <a:r>
              <a:rPr lang="en-GB" spc="-10" dirty="0"/>
              <a:t>FSR</a:t>
            </a:r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  <p:bldP spid="8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2052" name="Picture 4" descr="P5-305AR-2 - SM Patch Cable, AR-Coated FC/PC to Uncoated FC/APC, 320 - 430 nm, 2 m">
            <a:extLst>
              <a:ext uri="{FF2B5EF4-FFF2-40B4-BE49-F238E27FC236}">
                <a16:creationId xmlns:a16="http://schemas.microsoft.com/office/drawing/2014/main" id="{EDDDC622-3E3D-4614-BA4F-F6FED1B3B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0" b="29172"/>
          <a:stretch/>
        </p:blipFill>
        <p:spPr bwMode="auto">
          <a:xfrm>
            <a:off x="574979" y="2708920"/>
            <a:ext cx="3976836" cy="17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43790"/>
              </p:ext>
            </p:extLst>
          </p:nvPr>
        </p:nvGraphicFramePr>
        <p:xfrm>
          <a:off x="4970802" y="4077072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435F77A-80C4-4FE5-9323-5B5A58D2C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802" y="4077072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113517"/>
              </p:ext>
            </p:extLst>
          </p:nvPr>
        </p:nvGraphicFramePr>
        <p:xfrm>
          <a:off x="5884407" y="4633231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565B575-DBAA-4782-99A4-936E6E386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4407" y="4633231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92849" y="3255367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99975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4716016" y="4005064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F55A21B-9B3B-4E75-8F0E-38E1F412892A}"/>
              </a:ext>
            </a:extLst>
          </p:cNvPr>
          <p:cNvSpPr/>
          <p:nvPr/>
        </p:nvSpPr>
        <p:spPr>
          <a:xfrm>
            <a:off x="51217" y="885843"/>
            <a:ext cx="3856990" cy="1316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917DF24-9A9D-4500-B060-90EA49F56A73}"/>
              </a:ext>
            </a:extLst>
          </p:cNvPr>
          <p:cNvSpPr txBox="1"/>
          <p:nvPr/>
        </p:nvSpPr>
        <p:spPr>
          <a:xfrm>
            <a:off x="1295818" y="1240173"/>
            <a:ext cx="748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5080" indent="-635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lly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63AA890-B8EC-4871-87C5-E2F4DD6227F8}"/>
              </a:ext>
            </a:extLst>
          </p:cNvPr>
          <p:cNvSpPr/>
          <p:nvPr/>
        </p:nvSpPr>
        <p:spPr>
          <a:xfrm>
            <a:off x="4549558" y="871873"/>
            <a:ext cx="3655059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50D5732-E071-4B2E-BCFC-9F6C85464694}"/>
              </a:ext>
            </a:extLst>
          </p:cNvPr>
          <p:cNvSpPr txBox="1"/>
          <p:nvPr/>
        </p:nvSpPr>
        <p:spPr>
          <a:xfrm>
            <a:off x="5669698" y="1260493"/>
            <a:ext cx="737235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4460">
              <a:lnSpc>
                <a:spcPts val="1910"/>
              </a:lnSpc>
              <a:spcBef>
                <a:spcPts val="170"/>
              </a:spcBef>
            </a:pPr>
            <a:r>
              <a:rPr sz="1600" spc="-5" dirty="0">
                <a:latin typeface="Arial"/>
                <a:cs typeface="Arial"/>
              </a:rPr>
              <a:t>over-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57C3F-7FE0-4F7F-9E1E-7391704C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2222"/>
            <a:ext cx="5629275" cy="3695700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2CA3118C-7998-4061-A5F4-2D503B9A9750}"/>
              </a:ext>
            </a:extLst>
          </p:cNvPr>
          <p:cNvSpPr txBox="1"/>
          <p:nvPr/>
        </p:nvSpPr>
        <p:spPr>
          <a:xfrm>
            <a:off x="5669698" y="5373216"/>
            <a:ext cx="4032448" cy="9370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Piezo for locking</a:t>
            </a:r>
            <a:endParaRPr lang="de-AT" sz="2200" spc="-5" dirty="0">
              <a:latin typeface="Arial"/>
              <a:cs typeface="Arial"/>
            </a:endParaRPr>
          </a:p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Passively insulated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A540A09-7CDD-44E9-93E8-950E7C680AA5}"/>
              </a:ext>
            </a:extLst>
          </p:cNvPr>
          <p:cNvSpPr/>
          <p:nvPr/>
        </p:nvSpPr>
        <p:spPr>
          <a:xfrm>
            <a:off x="1670150" y="5773668"/>
            <a:ext cx="2101850" cy="916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3">
            <a:extLst>
              <a:ext uri="{FF2B5EF4-FFF2-40B4-BE49-F238E27FC236}">
                <a16:creationId xmlns:a16="http://schemas.microsoft.com/office/drawing/2014/main" id="{63FC18B9-305B-43C9-862E-6709AC44826E}"/>
              </a:ext>
            </a:extLst>
          </p:cNvPr>
          <p:cNvSpPr txBox="1"/>
          <p:nvPr/>
        </p:nvSpPr>
        <p:spPr>
          <a:xfrm>
            <a:off x="5418405" y="2636912"/>
            <a:ext cx="2821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photon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detector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646671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>
                <a:latin typeface="Arial"/>
                <a:cs typeface="Arial"/>
              </a:rPr>
              <a:t>Set resonator to fully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309" y="3789040"/>
            <a:ext cx="6775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m</a:t>
            </a: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8591" y="3836029"/>
            <a:ext cx="1553209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5564" y="5406389"/>
            <a:ext cx="1305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17.9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1395"/>
              </p:ext>
            </p:extLst>
          </p:nvPr>
        </p:nvGraphicFramePr>
        <p:xfrm>
          <a:off x="611560" y="519967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519967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037030"/>
              </p:ext>
            </p:extLst>
          </p:nvPr>
        </p:nvGraphicFramePr>
        <p:xfrm>
          <a:off x="1403648" y="5649088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648" y="5649088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492001" y="4221088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500514"/>
              </p:ext>
            </p:extLst>
          </p:nvPr>
        </p:nvGraphicFramePr>
        <p:xfrm>
          <a:off x="1115616" y="4374358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Acrobat Document" r:id="rId10" imgW="1485530" imgH="237961" progId="AcroExch.Document.DC">
                  <p:embed/>
                </p:oleObj>
              </mc:Choice>
              <mc:Fallback>
                <p:oleObj name="Acrobat Document" r:id="rId10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5616" y="4374358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492333"/>
              </p:ext>
            </p:extLst>
          </p:nvPr>
        </p:nvGraphicFramePr>
        <p:xfrm>
          <a:off x="1350831" y="4799349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Acrobat Document" r:id="rId12" imgW="1257156" imgH="228387" progId="Acrobat.Document.DC">
                  <p:embed/>
                </p:oleObj>
              </mc:Choice>
              <mc:Fallback>
                <p:oleObj name="Acrobat Document" r:id="rId12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50831" y="4799349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24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6863B-5B0E-4A19-8F7A-4FB8B151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01989"/>
            <a:ext cx="8136260" cy="3703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E32971-FD6D-4566-85C6-79C2519E26A6}"/>
              </a:ext>
            </a:extLst>
          </p:cNvPr>
          <p:cNvSpPr/>
          <p:nvPr/>
        </p:nvSpPr>
        <p:spPr>
          <a:xfrm>
            <a:off x="35496" y="2060848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Set resonator to critically coupled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F6141-019C-41E2-8641-2353A6BDFB57}"/>
              </a:ext>
            </a:extLst>
          </p:cNvPr>
          <p:cNvSpPr txBox="1"/>
          <p:nvPr/>
        </p:nvSpPr>
        <p:spPr>
          <a:xfrm>
            <a:off x="1039404" y="5733256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1F77B4"/>
                </a:solidFill>
              </a:rPr>
              <a:t>Resonator </a:t>
            </a:r>
            <a:r>
              <a:rPr lang="de-AT" dirty="0" err="1">
                <a:solidFill>
                  <a:srgbClr val="1F77B4"/>
                </a:solidFill>
              </a:rPr>
              <a:t>with</a:t>
            </a:r>
            <a:r>
              <a:rPr lang="de-AT" dirty="0">
                <a:solidFill>
                  <a:srgbClr val="1F77B4"/>
                </a:solidFill>
              </a:rPr>
              <a:t> </a:t>
            </a:r>
            <a:r>
              <a:rPr lang="de-AT" dirty="0" err="1">
                <a:solidFill>
                  <a:srgbClr val="1F77B4"/>
                </a:solidFill>
              </a:rPr>
              <a:t>atoms</a:t>
            </a:r>
            <a:endParaRPr lang="de-AT" dirty="0">
              <a:solidFill>
                <a:srgbClr val="1F77B4"/>
              </a:solidFill>
            </a:endParaRPr>
          </a:p>
          <a:p>
            <a:r>
              <a:rPr lang="de-AT" dirty="0">
                <a:solidFill>
                  <a:srgbClr val="808080"/>
                </a:solidFill>
              </a:rPr>
              <a:t>Empty </a:t>
            </a:r>
            <a:r>
              <a:rPr lang="de-AT" dirty="0" err="1">
                <a:solidFill>
                  <a:srgbClr val="808080"/>
                </a:solidFill>
              </a:rPr>
              <a:t>resonator</a:t>
            </a:r>
            <a:endParaRPr lang="de-AT" dirty="0">
              <a:solidFill>
                <a:srgbClr val="808080"/>
              </a:solidFill>
            </a:endParaRPr>
          </a:p>
          <a:p>
            <a:r>
              <a:rPr lang="de-AT" dirty="0" err="1">
                <a:solidFill>
                  <a:srgbClr val="017D01"/>
                </a:solidFill>
              </a:rPr>
              <a:t>Theoretical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prediction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for</a:t>
            </a:r>
            <a:r>
              <a:rPr lang="de-AT" dirty="0">
                <a:solidFill>
                  <a:srgbClr val="017D01"/>
                </a:solidFill>
              </a:rPr>
              <a:t> g = 10 MHz </a:t>
            </a:r>
            <a:endParaRPr lang="en-GB" dirty="0">
              <a:solidFill>
                <a:srgbClr val="017D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2560410" y="1822783"/>
            <a:ext cx="3675868" cy="411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955062"/>
            <a:ext cx="3168352" cy="623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Vary g via the OD by tuning the MOT-nanofiber overlap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2560410" y="1753717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2195736" y="2015436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575827" y="362251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OD/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increases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156176" y="53732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228184" y="180132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 smtClean="0">
                <a:latin typeface="Arial"/>
                <a:cs typeface="Arial"/>
              </a:rPr>
              <a:t>0.0</a:t>
            </a:r>
            <a:r>
              <a:rPr lang="de-AT" sz="2200" spc="-5" dirty="0" smtClean="0">
                <a:latin typeface="Arial"/>
                <a:cs typeface="Arial"/>
              </a:rPr>
              <a:t>4</a:t>
            </a:r>
            <a:r>
              <a:rPr sz="2200" spc="-5" dirty="0" smtClean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h</a:t>
            </a:r>
            <a:r>
              <a:rPr lang="de-AT" sz="2200" spc="-10" dirty="0" err="1" smtClean="0">
                <a:latin typeface="Arial"/>
                <a:cs typeface="Arial"/>
              </a:rPr>
              <a:t>ighest</a:t>
            </a:r>
            <a:r>
              <a:rPr lang="de-AT" sz="2200" spc="-10" dirty="0" smtClean="0">
                <a:latin typeface="Arial"/>
                <a:cs typeface="Arial"/>
              </a:rPr>
              <a:t> </a:t>
            </a:r>
            <a:r>
              <a:rPr sz="2200" spc="-10" dirty="0" smtClean="0">
                <a:latin typeface="Arial"/>
                <a:cs typeface="Arial"/>
              </a:rPr>
              <a:t>“effective</a:t>
            </a:r>
            <a:r>
              <a:rPr sz="2200" spc="-10" dirty="0">
                <a:latin typeface="Arial"/>
                <a:cs typeface="Arial"/>
              </a:rPr>
              <a:t>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sz="2200" dirty="0" smtClean="0">
                <a:latin typeface="Arial"/>
                <a:cs typeface="Arial"/>
              </a:rPr>
              <a:t>~</a:t>
            </a:r>
            <a:r>
              <a:rPr sz="2200" spc="-30" dirty="0" smtClean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(quel (Z)6 ">
            <a:extLst>
              <a:ext uri="{FF2B5EF4-FFF2-40B4-BE49-F238E27FC236}">
                <a16:creationId xmlns:a16="http://schemas.microsoft.com/office/drawing/2014/main" id="{E3764D85-B24B-41A5-BA2E-8D3A543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14" y="2978018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580112" y="501317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1.44 </a:t>
            </a:r>
            <a:r>
              <a:rPr lang="de-AT" dirty="0" err="1" smtClean="0"/>
              <a:t>atoms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2051720" y="378904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6.1 </a:t>
            </a:r>
            <a:r>
              <a:rPr lang="de-AT" dirty="0" err="1" smtClean="0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1219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>
                <a:solidFill>
                  <a:schemeClr val="tx2"/>
                </a:solidFill>
                <a:latin typeface="Arial"/>
                <a:cs typeface="Arial"/>
              </a:rPr>
              <a:t>High OD </a:t>
            </a:r>
            <a:r>
              <a:rPr lang="de-AT" sz="2200" spc="-10" dirty="0" err="1">
                <a:solidFill>
                  <a:schemeClr val="tx2"/>
                </a:solidFill>
                <a:latin typeface="Arial"/>
                <a:cs typeface="Arial"/>
              </a:rPr>
              <a:t>case</a:t>
            </a:r>
            <a:endParaRPr lang="de-AT" sz="2200" spc="-1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for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strong </a:t>
            </a:r>
            <a:r>
              <a:rPr lang="de-AT" sz="2200" spc="-5" dirty="0" err="1">
                <a:latin typeface="Arial"/>
                <a:cs typeface="Arial"/>
              </a:rPr>
              <a:t>coupling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400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939F6-483E-48E3-87BF-A452D3AC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10"/>
            <a:ext cx="5387345" cy="3672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5930" y="3788409"/>
            <a:ext cx="4387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Study of multimode strong</a:t>
            </a:r>
            <a:r>
              <a:rPr sz="2200" spc="-3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819" y="47117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19" y="51904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180" y="4486909"/>
            <a:ext cx="5758815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2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Coupling strength exceeds free-spectral range  Observation of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transition:</a:t>
            </a:r>
            <a:endParaRPr sz="22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1130"/>
              </a:spcBef>
              <a:tabLst>
                <a:tab pos="1519555" algn="l"/>
                <a:tab pos="1953895" algn="l"/>
              </a:tabLst>
            </a:pPr>
            <a:r>
              <a:rPr sz="2200" spc="-5" dirty="0">
                <a:latin typeface="Arial"/>
                <a:cs typeface="Arial"/>
              </a:rPr>
              <a:t>“standard“	</a:t>
            </a: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multimode strong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0659" y="5210809"/>
            <a:ext cx="1767840" cy="131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5140" y="20142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140" y="29718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040" y="1789429"/>
            <a:ext cx="7884159" cy="14643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-5" dirty="0">
                <a:latin typeface="Arial"/>
                <a:cs typeface="Arial"/>
              </a:rPr>
              <a:t>Combining nanofibre quantum interface and fiber ring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  <a:p>
            <a:pPr marL="12700" marR="2773680" indent="698500">
              <a:lnSpc>
                <a:spcPct val="142800"/>
              </a:lnSpc>
              <a:spcBef>
                <a:spcPts val="10"/>
              </a:spcBef>
              <a:tabLst>
                <a:tab pos="1144905" algn="l"/>
              </a:tabLst>
            </a:pP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entering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new regime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CQED  </a:t>
            </a:r>
            <a:r>
              <a:rPr sz="2200" spc="-15" dirty="0">
                <a:latin typeface="Arial"/>
                <a:cs typeface="Arial"/>
              </a:rPr>
              <a:t>Versatile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1203959"/>
            <a:ext cx="30378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Nanofibre ring</a:t>
            </a:r>
            <a:r>
              <a:rPr sz="2200" spc="-4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75729" y="2893060"/>
            <a:ext cx="1786889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5447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nanofiber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5" dirty="0"/>
              <a:t>Optimizing resonator finesse (reduce linewidth to 100</a:t>
            </a:r>
            <a:r>
              <a:rPr lang="en-GB" sz="2200" spc="20" dirty="0"/>
              <a:t> </a:t>
            </a:r>
            <a:r>
              <a:rPr lang="en-GB" sz="2200" dirty="0"/>
              <a:t>kHz)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“non-Markovian”</a:t>
            </a: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GB" sz="2200" spc="-5" dirty="0">
                <a:latin typeface="Arial"/>
                <a:cs typeface="Arial"/>
              </a:rPr>
              <a:t>	new 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New </a:t>
            </a:r>
            <a:r>
              <a:rPr lang="en-GB" sz="2200" dirty="0">
                <a:latin typeface="Arial"/>
                <a:cs typeface="Arial"/>
              </a:rPr>
              <a:t>types </a:t>
            </a:r>
            <a:r>
              <a:rPr lang="en-GB" sz="2200" spc="-5" dirty="0">
                <a:latin typeface="Arial"/>
                <a:cs typeface="Arial"/>
              </a:rPr>
              <a:t>of entangled states, photonic info processing... </a:t>
            </a: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40" dirty="0">
                <a:latin typeface="Arial"/>
                <a:cs typeface="Arial"/>
              </a:rPr>
              <a:t>Taylor </a:t>
            </a:r>
            <a:r>
              <a:rPr lang="en-GB" sz="2200" spc="-5" dirty="0">
                <a:latin typeface="Arial"/>
                <a:cs typeface="Arial"/>
              </a:rPr>
              <a:t>interaction range between</a:t>
            </a:r>
            <a:r>
              <a:rPr lang="en-GB" sz="2200" spc="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atoms</a:t>
            </a:r>
            <a:endParaRPr lang="en-GB"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GB" sz="2200" spc="-5" dirty="0">
                <a:latin typeface="Arial"/>
                <a:cs typeface="Arial"/>
              </a:rPr>
              <a:t>	Self-organisation</a:t>
            </a:r>
            <a:endParaRPr lang="en-GB" sz="2200" dirty="0">
              <a:latin typeface="Arial"/>
              <a:cs typeface="Arial"/>
            </a:endParaRPr>
          </a:p>
          <a:p>
            <a:pPr marL="432434" marR="5080">
              <a:lnSpc>
                <a:spcPts val="3779"/>
              </a:lnSpc>
              <a:spcBef>
                <a:spcPts val="305"/>
              </a:spcBef>
            </a:pP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F960-424B-44F4-A0CD-0F0C3B503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8" y="1556792"/>
            <a:ext cx="6025402" cy="162574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215247"/>
              </p:ext>
            </p:extLst>
          </p:nvPr>
        </p:nvGraphicFramePr>
        <p:xfrm>
          <a:off x="231198" y="3789040"/>
          <a:ext cx="2088232" cy="98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Acrobat Document" r:id="rId4" imgW="1285783" imgH="609436" progId="AcroExch.Document.DC">
                  <p:embed/>
                </p:oleObj>
              </mc:Choice>
              <mc:Fallback>
                <p:oleObj name="Acrobat Document" r:id="rId4" imgW="1285783" imgH="60943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98" y="3789040"/>
                        <a:ext cx="2088232" cy="989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5040560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tx2"/>
                </a:solidFill>
              </a:rPr>
              <a:t>Singlemode CQED</a:t>
            </a: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S</a:t>
            </a:r>
            <a:r>
              <a:rPr lang="en-GB" dirty="0" err="1"/>
              <a:t>trong</a:t>
            </a:r>
            <a:r>
              <a:rPr lang="en-GB" dirty="0"/>
              <a:t> coupling: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C</a:t>
            </a:r>
            <a:r>
              <a:rPr lang="en-GB" dirty="0" err="1"/>
              <a:t>ollective</a:t>
            </a:r>
            <a:r>
              <a:rPr lang="en-GB" dirty="0"/>
              <a:t> coupling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 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7524"/>
              </p:ext>
            </p:extLst>
          </p:nvPr>
        </p:nvGraphicFramePr>
        <p:xfrm>
          <a:off x="3881659" y="4869160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659" y="4869160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7084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CQED</a:t>
            </a:r>
          </a:p>
          <a:p>
            <a:pPr marL="0" indent="0"/>
            <a:r>
              <a:rPr lang="de-AT" sz="2200" dirty="0"/>
              <a:t>Standard </a:t>
            </a:r>
            <a:r>
              <a:rPr lang="de-AT" sz="2200" dirty="0" err="1"/>
              <a:t>approach</a:t>
            </a:r>
            <a:r>
              <a:rPr lang="de-AT" sz="2200" dirty="0"/>
              <a:t> </a:t>
            </a:r>
            <a:r>
              <a:rPr lang="de-AT" sz="2200" dirty="0">
                <a:sym typeface="Wingdings" panose="05000000000000000000" pitchFamily="2" charset="2"/>
              </a:rPr>
              <a:t> </a:t>
            </a:r>
            <a:r>
              <a:rPr lang="de-AT" sz="2200" dirty="0" err="1">
                <a:sym typeface="Wingdings" panose="05000000000000000000" pitchFamily="2" charset="2"/>
              </a:rPr>
              <a:t>tuning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interaction</a:t>
            </a:r>
            <a:r>
              <a:rPr lang="de-AT" sz="2200" dirty="0">
                <a:sym typeface="Wingdings" panose="05000000000000000000" pitchFamily="2" charset="2"/>
              </a:rPr>
              <a:t> via </a:t>
            </a:r>
            <a:r>
              <a:rPr lang="de-AT" sz="2200" dirty="0" err="1">
                <a:sym typeface="Wingdings" panose="05000000000000000000" pitchFamily="2" charset="2"/>
              </a:rPr>
              <a:t>transverse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modes</a:t>
            </a:r>
            <a:endParaRPr lang="de-AT" sz="2200" dirty="0">
              <a:sym typeface="Wingdings" panose="05000000000000000000" pitchFamily="2" charset="2"/>
            </a:endParaRPr>
          </a:p>
          <a:p>
            <a:pPr marL="0" indent="0"/>
            <a:endParaRPr lang="de-AT" sz="22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lang="en-GB" sz="2200" dirty="0">
                <a:sym typeface="Wingdings" panose="05000000000000000000" pitchFamily="2" charset="2"/>
              </a:rPr>
              <a:t>Our approach   </a:t>
            </a:r>
            <a:r>
              <a:rPr lang="en-GB" sz="2200" dirty="0"/>
              <a:t>Strong coupling to many resonator modes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>
                <a:latin typeface="Arial"/>
                <a:cs typeface="Arial"/>
              </a:rPr>
              <a:t>g &gt; </a:t>
            </a:r>
            <a:r>
              <a:rPr lang="en-GB" sz="2200" b="1" spc="-5" dirty="0">
                <a:latin typeface="Arial"/>
                <a:cs typeface="Arial"/>
              </a:rPr>
              <a:t>FSR</a:t>
            </a:r>
            <a:r>
              <a:rPr lang="en-GB" sz="2200" spc="-5" dirty="0">
                <a:latin typeface="Arial"/>
                <a:cs typeface="Arial"/>
              </a:rPr>
              <a:t>, atoms 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atoms</a:t>
            </a:r>
            <a:endParaRPr lang="en-GB"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Atoms 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Overcome some limits of cavity </a:t>
            </a:r>
            <a:r>
              <a:rPr lang="en-GB" sz="2200" spc="-10" dirty="0">
                <a:solidFill>
                  <a:srgbClr val="006FBF"/>
                </a:solidFill>
                <a:latin typeface="Arial"/>
                <a:cs typeface="Arial"/>
              </a:rPr>
              <a:t>QED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with one</a:t>
            </a:r>
            <a:r>
              <a:rPr lang="en-GB"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mode</a:t>
            </a: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Singlemode QED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49245-4080-4FF6-AD4F-C139B2E7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3" y="1268760"/>
            <a:ext cx="3530457" cy="243305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9E2A6-2762-4EFC-86E9-30625838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4633743" y="1340768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cavity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3809087" y="2708920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Splitting and </a:t>
            </a:r>
            <a:r>
              <a:rPr lang="de-AT" dirty="0" err="1"/>
              <a:t>pushing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Multimode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079B4-1027-4C94-896E-3F2A0400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42" y="922700"/>
            <a:ext cx="8402706" cy="4713387"/>
          </a:xfrm>
        </p:spPr>
        <p:txBody>
          <a:bodyPr/>
          <a:lstStyle/>
          <a:p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atoms </a:t>
            </a:r>
            <a:r>
              <a:rPr lang="en-GB" dirty="0"/>
              <a:t>interact strongly with many resonator modes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experimentally accessible spectrum</a:t>
            </a:r>
          </a:p>
          <a:p>
            <a:pPr algn="r"/>
            <a:r>
              <a:rPr lang="en-GB" sz="1800" i="1" dirty="0"/>
              <a:t>See </a:t>
            </a:r>
            <a:r>
              <a:rPr lang="en-GB" sz="1800" i="1" dirty="0" err="1"/>
              <a:t>Sundaresan</a:t>
            </a:r>
            <a:r>
              <a:rPr lang="en-GB" sz="1800" i="1" dirty="0"/>
              <a:t> et al., PRX </a:t>
            </a:r>
            <a:r>
              <a:rPr lang="en-GB" sz="1800" b="1" i="1" dirty="0"/>
              <a:t>5</a:t>
            </a:r>
            <a:r>
              <a:rPr lang="en-GB" sz="1800" i="1" dirty="0"/>
              <a:t>, 021035 (2015)</a:t>
            </a:r>
          </a:p>
        </p:txBody>
      </p:sp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656</Words>
  <Application>Microsoft Office PowerPoint</Application>
  <PresentationFormat>Bildschirmpräsentation (4:3)</PresentationFormat>
  <Paragraphs>180</Paragraphs>
  <Slides>22</Slides>
  <Notes>2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Adobe Acrobat Document</vt:lpstr>
      <vt:lpstr>Observation of Multimode strong coupling of laser-cooled atoms to fiber-guided photons</vt:lpstr>
      <vt:lpstr>Outline</vt:lpstr>
      <vt:lpstr>Introduction</vt:lpstr>
      <vt:lpstr>Cavity QED</vt:lpstr>
      <vt:lpstr>Multimode QED</vt:lpstr>
      <vt:lpstr>Singlemode QED</vt:lpstr>
      <vt:lpstr>Multimode QED</vt:lpstr>
      <vt:lpstr>PowerPoint-Präsentation</vt:lpstr>
      <vt:lpstr>Key Aspects</vt:lpstr>
      <vt:lpstr>How to reach g &gt; FSR</vt:lpstr>
      <vt:lpstr>Fiber ring resonator</vt:lpstr>
      <vt:lpstr>Implementation</vt:lpstr>
      <vt:lpstr>PowerPoint-Präsentation</vt:lpstr>
      <vt:lpstr>Interfacing the nanofiber with atoms</vt:lpstr>
      <vt:lpstr>Transmission Spectrum</vt:lpstr>
      <vt:lpstr>Spectrum</vt:lpstr>
      <vt:lpstr>g(2) Measurements</vt:lpstr>
      <vt:lpstr>g(2) Measurements</vt:lpstr>
      <vt:lpstr>g(2) Measurements</vt:lpstr>
      <vt:lpstr>MMSC Conclusion</vt:lpstr>
      <vt:lpstr>Outlook</vt:lpstr>
      <vt:lpstr>Thank you for your attention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Martin Blaha</cp:lastModifiedBy>
  <cp:revision>167</cp:revision>
  <cp:lastPrinted>2019-01-07T07:32:04Z</cp:lastPrinted>
  <dcterms:created xsi:type="dcterms:W3CDTF">2016-05-16T08:40:18Z</dcterms:created>
  <dcterms:modified xsi:type="dcterms:W3CDTF">2019-01-08T09:11:53Z</dcterms:modified>
</cp:coreProperties>
</file>